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2" r:id="rId8"/>
    <p:sldId id="261" r:id="rId9"/>
    <p:sldId id="273" r:id="rId10"/>
    <p:sldId id="271" r:id="rId11"/>
    <p:sldId id="27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446-C6AB-4BA6-9463-F7BB8C638C63}" type="datetimeFigureOut">
              <a:rPr lang="en-US" smtClean="0"/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CA9-5B7E-4018-920F-5425D2CB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446-C6AB-4BA6-9463-F7BB8C638C63}" type="datetimeFigureOut">
              <a:rPr lang="en-US" smtClean="0"/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CA9-5B7E-4018-920F-5425D2CB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6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446-C6AB-4BA6-9463-F7BB8C638C63}" type="datetimeFigureOut">
              <a:rPr lang="en-US" smtClean="0"/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CA9-5B7E-4018-920F-5425D2CB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446-C6AB-4BA6-9463-F7BB8C638C63}" type="datetimeFigureOut">
              <a:rPr lang="en-US" smtClean="0"/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CA9-5B7E-4018-920F-5425D2CB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5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446-C6AB-4BA6-9463-F7BB8C638C63}" type="datetimeFigureOut">
              <a:rPr lang="en-US" smtClean="0"/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CA9-5B7E-4018-920F-5425D2CB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7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446-C6AB-4BA6-9463-F7BB8C638C63}" type="datetimeFigureOut">
              <a:rPr lang="en-US" smtClean="0"/>
              <a:t>7/21/2010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CA9-5B7E-4018-920F-5425D2CB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446-C6AB-4BA6-9463-F7BB8C638C63}" type="datetimeFigureOut">
              <a:rPr lang="en-US" smtClean="0"/>
              <a:t>7/21/2010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CA9-5B7E-4018-920F-5425D2CB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6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446-C6AB-4BA6-9463-F7BB8C638C63}" type="datetimeFigureOut">
              <a:rPr lang="en-US" smtClean="0"/>
              <a:t>7/21/2010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CA9-5B7E-4018-920F-5425D2CB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446-C6AB-4BA6-9463-F7BB8C638C63}" type="datetimeFigureOut">
              <a:rPr lang="en-US" smtClean="0"/>
              <a:t>7/21/2010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CA9-5B7E-4018-920F-5425D2CB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7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446-C6AB-4BA6-9463-F7BB8C638C63}" type="datetimeFigureOut">
              <a:rPr lang="en-US" smtClean="0"/>
              <a:t>7/21/2010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CA9-5B7E-4018-920F-5425D2CB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2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446-C6AB-4BA6-9463-F7BB8C638C63}" type="datetimeFigureOut">
              <a:rPr lang="en-US" smtClean="0"/>
              <a:t>7/21/2010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6CA9-5B7E-4018-920F-5425D2CB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0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A1446-C6AB-4BA6-9463-F7BB8C638C63}" type="datetimeFigureOut">
              <a:rPr lang="en-US" smtClean="0"/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6CA9-5B7E-4018-920F-5425D2CBE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7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aG6umMkbx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obqSVeo5j0&amp;feature=PlayList&amp;p=792A1D3C49340E14&amp;playnext_from=PL&amp;playnext=1&amp;index=66" TargetMode="External"/><Relationship Id="rId2" Type="http://schemas.openxmlformats.org/officeDocument/2006/relationships/hyperlink" Target="http://www.youtube.com/watch?v=EKxzXAQJvB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/>
          <a:lstStyle/>
          <a:p>
            <a:r>
              <a:rPr lang="en-US" sz="6600" dirty="0" err="1" smtClean="0"/>
              <a:t>Fermilab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Batavia, 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Particle acceleration and detection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6629400" cy="107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thletics Logo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82"/>
            <a:ext cx="2666999" cy="15995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6248400"/>
            <a:ext cx="298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Richard Lasky – Summer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4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843"/>
            <a:ext cx="8229600" cy="1143000"/>
          </a:xfrm>
        </p:spPr>
        <p:txBody>
          <a:bodyPr/>
          <a:lstStyle/>
          <a:p>
            <a:r>
              <a:rPr lang="en-US" dirty="0" smtClean="0"/>
              <a:t>(CDF)</a:t>
            </a:r>
            <a:endParaRPr lang="en-US" dirty="0"/>
          </a:p>
        </p:txBody>
      </p:sp>
      <p:pic>
        <p:nvPicPr>
          <p:cNvPr id="4" name="Picture 3" descr="http://www-cdf.fnal.gov/images/header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http://www-cdf.fnal.gov/images/image_top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65532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1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DØ </a:t>
            </a:r>
            <a:r>
              <a:rPr lang="en-US" b="1" dirty="0"/>
              <a:t>detector</a:t>
            </a:r>
            <a:endParaRPr lang="en-US" dirty="0"/>
          </a:p>
        </p:txBody>
      </p:sp>
      <p:pic>
        <p:nvPicPr>
          <p:cNvPr id="4" name="Content Placeholder 3" descr="http://www.fnal.gov/pub/now/live_events/images/D0sideview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70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14349" y="784086"/>
            <a:ext cx="444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Introduction to the SRCH Detector</a:t>
            </a:r>
          </a:p>
        </p:txBody>
      </p:sp>
      <p:pic>
        <p:nvPicPr>
          <p:cNvPr id="2070" name="Picture 22" descr="srchsans.tif                                                   000366B9&#10;PrairyErth                     B746699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143000"/>
            <a:ext cx="7283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3124200" y="1262067"/>
            <a:ext cx="562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subsystems, their functions and performance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0275" y="76200"/>
            <a:ext cx="806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Simulated Detector for project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478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rchsans.tif                                                   000366B9&#10;PrairyErth                     B746699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143000"/>
            <a:ext cx="7283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9600" y="3048000"/>
            <a:ext cx="835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/>
              <a:t>Beam</a:t>
            </a:r>
          </a:p>
          <a:p>
            <a:r>
              <a:rPr lang="en-US" sz="2200"/>
              <a:t>Pipe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371600" y="3505200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641350"/>
            <a:ext cx="373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accelerator provides a symmetric electron-positron beam.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800600" y="64135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Collisions will occasionally yield new particles.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953000" y="5334000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We hope to observe the decay of these new particles.</a:t>
            </a:r>
          </a:p>
        </p:txBody>
      </p:sp>
    </p:spTree>
    <p:extLst>
      <p:ext uri="{BB962C8B-B14F-4D97-AF65-F5344CB8AC3E}">
        <p14:creationId xmlns:p14="http://schemas.microsoft.com/office/powerpoint/2010/main" val="677118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rchsans.tif                                                   000366B9&#10;PrairyErth                     B746699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143000"/>
            <a:ext cx="7283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9600" y="3048000"/>
            <a:ext cx="1054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/>
              <a:t>Silicon</a:t>
            </a:r>
          </a:p>
          <a:p>
            <a:r>
              <a:rPr lang="en-US" sz="2200"/>
              <a:t>Tracker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600200" y="3429000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" y="641350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Detection begins in the silicon tracker.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00600" y="641350"/>
            <a:ext cx="358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A magnetic </a:t>
            </a:r>
            <a:r>
              <a:rPr lang="en-US" dirty="0" smtClean="0"/>
              <a:t>field </a:t>
            </a:r>
            <a:r>
              <a:rPr lang="en-US" dirty="0"/>
              <a:t>will bend charged particles.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953000" y="5334000"/>
            <a:ext cx="396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We measure the trajectory of charged particles.</a:t>
            </a:r>
          </a:p>
        </p:txBody>
      </p:sp>
    </p:spTree>
    <p:extLst>
      <p:ext uri="{BB962C8B-B14F-4D97-AF65-F5344CB8AC3E}">
        <p14:creationId xmlns:p14="http://schemas.microsoft.com/office/powerpoint/2010/main" val="2492562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rchsans.tif                                                   000366B9&#10;PrairyErth                     B746699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143000"/>
            <a:ext cx="7283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3048000"/>
            <a:ext cx="2016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/>
              <a:t>Electromagnetic</a:t>
            </a:r>
          </a:p>
          <a:p>
            <a:r>
              <a:rPr lang="en-US" sz="2200"/>
              <a:t>Calorimeter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2286000" y="32766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641350"/>
            <a:ext cx="373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Particles that interact electromagnetically will deposit energy here.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800600" y="641350"/>
            <a:ext cx="358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calorimeter contains 20 layers of active material separated by lead sheets.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953000" y="5334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This is a sampling detector.</a:t>
            </a:r>
          </a:p>
        </p:txBody>
      </p:sp>
    </p:spTree>
    <p:extLst>
      <p:ext uri="{BB962C8B-B14F-4D97-AF65-F5344CB8AC3E}">
        <p14:creationId xmlns:p14="http://schemas.microsoft.com/office/powerpoint/2010/main" val="1135080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rchsans.tif                                                   000366B9&#10;PrairyErth                     B746699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143000"/>
            <a:ext cx="7283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3048000"/>
            <a:ext cx="1519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/>
              <a:t>Hadronic</a:t>
            </a:r>
          </a:p>
          <a:p>
            <a:r>
              <a:rPr lang="en-US" sz="2200"/>
              <a:t>Calorimeter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2286000" y="28194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641350"/>
            <a:ext cx="373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Particles that interact strongly will deposit energy here.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800600" y="641350"/>
            <a:ext cx="358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calorimeter contains 20 layers of active material separated by lead sheets.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953000" y="5334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This is a sampling detector.</a:t>
            </a:r>
          </a:p>
        </p:txBody>
      </p:sp>
    </p:spTree>
    <p:extLst>
      <p:ext uri="{BB962C8B-B14F-4D97-AF65-F5344CB8AC3E}">
        <p14:creationId xmlns:p14="http://schemas.microsoft.com/office/powerpoint/2010/main" val="3352587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rchsans.tif                                                   000366B9&#10;PrairyErth                     B746699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143000"/>
            <a:ext cx="7283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600" y="3048000"/>
            <a:ext cx="1052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/>
              <a:t>Muon</a:t>
            </a:r>
          </a:p>
          <a:p>
            <a:r>
              <a:rPr lang="en-US" sz="2200"/>
              <a:t>Catcher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1676400" y="2438400"/>
            <a:ext cx="2209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800" y="64135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Muons interact very weakly.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00600" y="641350"/>
            <a:ext cx="358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We need a system that detects muons from any decays.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953000" y="5334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This is a scintillating detector.</a:t>
            </a:r>
          </a:p>
        </p:txBody>
      </p:sp>
    </p:spTree>
    <p:extLst>
      <p:ext uri="{BB962C8B-B14F-4D97-AF65-F5344CB8AC3E}">
        <p14:creationId xmlns:p14="http://schemas.microsoft.com/office/powerpoint/2010/main" val="2878646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rchsans.tif                                                   000366B9&#10;PrairyErth                     B746699A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283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641350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SRCH provides measurements of</a:t>
            </a:r>
          </a:p>
          <a:p>
            <a:r>
              <a:rPr lang="en-US">
                <a:solidFill>
                  <a:srgbClr val="FF0000"/>
                </a:solidFill>
              </a:rPr>
              <a:t>momentum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energy </a:t>
            </a:r>
            <a:r>
              <a:rPr lang="en-US"/>
              <a:t>of all charged decay products.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066800" y="1371600"/>
            <a:ext cx="2895600" cy="2209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743200" y="1447800"/>
            <a:ext cx="129540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743200" y="1447800"/>
            <a:ext cx="1143000" cy="1752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3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Fermilab 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http://www.youtube.com/watch?v=oaG6umMkbxg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nal.gov/pub/visiting/map/images/s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239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5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Creation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with hydrogen gas, scientists create proton </a:t>
            </a:r>
            <a:r>
              <a:rPr lang="en-US" dirty="0" smtClean="0"/>
              <a:t>beams</a:t>
            </a:r>
          </a:p>
          <a:p>
            <a:r>
              <a:rPr lang="en-US" dirty="0" smtClean="0"/>
              <a:t>They strip off the electrons from H atoms</a:t>
            </a:r>
          </a:p>
          <a:p>
            <a:r>
              <a:rPr lang="en-US" dirty="0"/>
              <a:t>They divert a portion of the proton beams to create </a:t>
            </a:r>
            <a:r>
              <a:rPr lang="en-US" dirty="0" smtClean="0"/>
              <a:t>antiprotons</a:t>
            </a:r>
          </a:p>
          <a:p>
            <a:r>
              <a:rPr lang="en-US" dirty="0"/>
              <a:t>Once they have accumulated enough antiprotons, they load them into the </a:t>
            </a:r>
            <a:r>
              <a:rPr lang="en-US" dirty="0" err="1"/>
              <a:t>Tevatron</a:t>
            </a:r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18268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Acceleration</a:t>
            </a:r>
            <a:endParaRPr lang="en-US" dirty="0"/>
          </a:p>
        </p:txBody>
      </p:sp>
      <p:pic>
        <p:nvPicPr>
          <p:cNvPr id="4" name="Content Placeholder 3" descr="Fermilab's Accelerator Chai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2390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64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Acceleration</a:t>
            </a:r>
            <a:endParaRPr lang="en-US" dirty="0"/>
          </a:p>
        </p:txBody>
      </p:sp>
      <p:pic>
        <p:nvPicPr>
          <p:cNvPr id="4" name="Content Placeholder 3" descr="phot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9248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47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http://www.youtube.com/watch?v=EKxzXAQJvB8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http://www.youtube.com/watch?v=robqSVeo5j0&amp;feature=PlayList&amp;p=792A1D3C49340E14&amp;playnext_from=PL&amp;playnext=1&amp;index=66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8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92"/>
            <a:ext cx="8229600" cy="868362"/>
          </a:xfrm>
        </p:spPr>
        <p:txBody>
          <a:bodyPr/>
          <a:lstStyle/>
          <a:p>
            <a:r>
              <a:rPr lang="en-US" dirty="0" smtClean="0"/>
              <a:t>Particle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  <a:p>
            <a:pPr lvl="1"/>
            <a:r>
              <a:rPr lang="en-US" dirty="0"/>
              <a:t>The purpose of particle detectors is to fully reconstruct a recorded </a:t>
            </a:r>
            <a:r>
              <a:rPr lang="en-US" dirty="0" err="1"/>
              <a:t>event</a:t>
            </a:r>
            <a:r>
              <a:rPr lang="en-US" sz="2400" dirty="0" err="1"/>
              <a:t>Identify</a:t>
            </a:r>
            <a:r>
              <a:rPr lang="en-US" sz="2400" dirty="0"/>
              <a:t> the particles from the </a:t>
            </a:r>
            <a:r>
              <a:rPr lang="en-US" sz="2400" dirty="0" err="1"/>
              <a:t>interaction</a:t>
            </a:r>
            <a:r>
              <a:rPr lang="en-US" sz="2000" dirty="0" err="1"/>
              <a:t>Electron</a:t>
            </a:r>
            <a:r>
              <a:rPr lang="en-US" sz="2000" dirty="0"/>
              <a:t>, muon, quark, neutrino, pion, …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Measure as many (all) properties of the particles as </a:t>
            </a:r>
            <a:r>
              <a:rPr lang="en-US" dirty="0" err="1"/>
              <a:t>possible</a:t>
            </a:r>
            <a:r>
              <a:rPr lang="en-US" sz="2400" dirty="0" err="1"/>
              <a:t>Mass</a:t>
            </a:r>
            <a:r>
              <a:rPr lang="en-US" sz="2400" dirty="0"/>
              <a:t>, charge, momentum, spin, energy, lifetime, …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Reconstruct fundamental reaction mechanism </a:t>
            </a:r>
            <a:r>
              <a:rPr lang="en-US" sz="2400" dirty="0"/>
              <a:t>Weak decay, strong interaction, …</a:t>
            </a:r>
          </a:p>
          <a:p>
            <a:pPr lvl="1"/>
            <a:r>
              <a:rPr lang="en-US" dirty="0"/>
              <a:t>Often, we can only ‘see’ the end products of the reaction, but not the reaction itself, for example, when particles decay rapidly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000" dirty="0"/>
              <a:t>􀂄</a:t>
            </a:r>
            <a:r>
              <a:rPr lang="en-US" dirty="0"/>
              <a:t>End result is the validation or falsification of a theory</a:t>
            </a:r>
          </a:p>
          <a:p>
            <a:r>
              <a:rPr lang="en-US" sz="2000" dirty="0"/>
              <a:t>􀂄</a:t>
            </a:r>
            <a:r>
              <a:rPr lang="en-US" dirty="0"/>
              <a:t>Purpose is to measure as many properties of all particles as possible </a:t>
            </a:r>
          </a:p>
          <a:p>
            <a:endParaRPr lang="en-US" dirty="0"/>
          </a:p>
          <a:p>
            <a:r>
              <a:rPr lang="en-US" sz="3600" dirty="0"/>
              <a:t>Particles are detected through their interaction with matter </a:t>
            </a:r>
            <a:r>
              <a:rPr lang="en-US" dirty="0"/>
              <a:t>Many different physical processes involved mainly of electromagnetic nature</a:t>
            </a:r>
          </a:p>
          <a:p>
            <a:r>
              <a:rPr lang="en-US" dirty="0"/>
              <a:t>Ultimately, we will always observe ionization and excitation of matter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7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Particle Detection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1"/>
            <a:ext cx="4572000" cy="320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1) Concentrate energy on particles (</a:t>
            </a:r>
            <a:r>
              <a:rPr lang="en-US" b="1" dirty="0"/>
              <a:t>accelerator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8849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2) </a:t>
            </a:r>
            <a:r>
              <a:rPr lang="en-US" b="1" dirty="0" err="1"/>
              <a:t>Collide</a:t>
            </a:r>
            <a:r>
              <a:rPr lang="en-US" dirty="0" err="1"/>
              <a:t>particles</a:t>
            </a:r>
            <a:r>
              <a:rPr lang="en-US" dirty="0"/>
              <a:t> (recreate conditions after Big Bang)</a:t>
            </a:r>
          </a:p>
          <a:p>
            <a:r>
              <a:rPr lang="en-US" dirty="0"/>
              <a:t>•Collide two </a:t>
            </a:r>
            <a:r>
              <a:rPr lang="en-US" dirty="0" err="1"/>
              <a:t>particlebeamshead</a:t>
            </a:r>
            <a:r>
              <a:rPr lang="en-US" dirty="0"/>
              <a:t> on </a:t>
            </a:r>
          </a:p>
          <a:p>
            <a:r>
              <a:rPr lang="en-US" dirty="0"/>
              <a:t>•</a:t>
            </a:r>
            <a:r>
              <a:rPr lang="en-US" dirty="0" err="1"/>
              <a:t>Collideparticle</a:t>
            </a:r>
            <a:r>
              <a:rPr lang="en-US" dirty="0"/>
              <a:t> beam </a:t>
            </a:r>
            <a:r>
              <a:rPr lang="en-US" dirty="0" err="1"/>
              <a:t>withstationary</a:t>
            </a:r>
            <a:r>
              <a:rPr lang="en-US" dirty="0"/>
              <a:t> target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3267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3) Identify created particles in </a:t>
            </a:r>
          </a:p>
          <a:p>
            <a:r>
              <a:rPr lang="en-US" b="1" dirty="0"/>
              <a:t>Detector</a:t>
            </a:r>
            <a:r>
              <a:rPr lang="en-US" dirty="0"/>
              <a:t>(search for new clues)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015060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2000" dirty="0"/>
              <a:t>Generally two types of detectors: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Collider </a:t>
            </a:r>
            <a:r>
              <a:rPr lang="en-US" sz="2400" dirty="0"/>
              <a:t>detectors for colliding beam </a:t>
            </a:r>
            <a:r>
              <a:rPr lang="en-US" sz="2400" dirty="0" smtClean="0"/>
              <a:t>experiments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Fixed </a:t>
            </a:r>
            <a:r>
              <a:rPr lang="en-US" sz="2400" dirty="0"/>
              <a:t>target experiments for </a:t>
            </a:r>
            <a:r>
              <a:rPr lang="en-US" dirty="0" smtClean="0"/>
              <a:t>Particle </a:t>
            </a:r>
            <a:r>
              <a:rPr lang="en-US" dirty="0"/>
              <a:t>beams from accelerator on stationary target</a:t>
            </a:r>
          </a:p>
          <a:p>
            <a:pPr lvl="1"/>
            <a:r>
              <a:rPr lang="en-US" dirty="0"/>
              <a:t>Natural sources of particles: cosmic rays, neutrinos from the sun, 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6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has two detectors</a:t>
            </a:r>
          </a:p>
          <a:p>
            <a:pPr lvl="1"/>
            <a:r>
              <a:rPr lang="en-US" dirty="0" smtClean="0"/>
              <a:t>CDF</a:t>
            </a:r>
          </a:p>
          <a:p>
            <a:pPr lvl="1"/>
            <a:r>
              <a:rPr lang="en-US" dirty="0" smtClean="0"/>
              <a:t>DØ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5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472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Fermilab Batavia, Il</vt:lpstr>
      <vt:lpstr>PowerPoint Presentation</vt:lpstr>
      <vt:lpstr>Particle Creation </vt:lpstr>
      <vt:lpstr>Particle Acceleration</vt:lpstr>
      <vt:lpstr>Particle Acceleration</vt:lpstr>
      <vt:lpstr>Particle Acceleration</vt:lpstr>
      <vt:lpstr>Particle Detection</vt:lpstr>
      <vt:lpstr>Particle Detection</vt:lpstr>
      <vt:lpstr>Fermilab Detectors</vt:lpstr>
      <vt:lpstr>(CDF)</vt:lpstr>
      <vt:lpstr>DØ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Fermilab Rap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Fermilab Batavia, Il</dc:title>
  <dc:creator>Admin</dc:creator>
  <cp:lastModifiedBy>Admin</cp:lastModifiedBy>
  <cp:revision>17</cp:revision>
  <dcterms:created xsi:type="dcterms:W3CDTF">2010-07-19T03:35:10Z</dcterms:created>
  <dcterms:modified xsi:type="dcterms:W3CDTF">2010-07-22T01:40:26Z</dcterms:modified>
</cp:coreProperties>
</file>